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74" r:id="rId6"/>
    <p:sldId id="260" r:id="rId7"/>
    <p:sldId id="262" r:id="rId8"/>
    <p:sldId id="266" r:id="rId9"/>
    <p:sldId id="267" r:id="rId10"/>
    <p:sldId id="268" r:id="rId11"/>
    <p:sldId id="264" r:id="rId12"/>
    <p:sldId id="272" r:id="rId13"/>
    <p:sldId id="271" r:id="rId14"/>
    <p:sldId id="265" r:id="rId15"/>
    <p:sldId id="269" r:id="rId16"/>
    <p:sldId id="270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lgosia\Pulpit\romek\PARAJAKARARSTWO%20analiza%20MS%202011-2013%20do%20Power%20Poin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lgosia\Pulpit\romek\PARAJAKARARSTWO%20analiza%20MS%202011-2013%20do%20Power%20Poin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58541781961923E-2"/>
          <c:y val="0.17049468219432709"/>
          <c:w val="0.83653368328959155"/>
          <c:h val="0.73653164378346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Arkusz1!$I$3</c:f>
              <c:strCache>
                <c:ptCount val="1"/>
                <c:pt idx="0">
                  <c:v>ilość państw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2">
                  <a:lumMod val="50000"/>
                  <a:alpha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tx2">
                    <a:lumMod val="50000"/>
                    <a:alpha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27000" h="1270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tx2">
                    <a:lumMod val="50000"/>
                    <a:alpha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27000" h="1270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tx2">
                    <a:lumMod val="50000"/>
                    <a:alpha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27000" h="127000"/>
              </a:sp3d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Arkusz1!$J$2:$L$2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Arkusz1!$J$3:$L$3</c:f>
              <c:numCache>
                <c:formatCode>General</c:formatCode>
                <c:ptCount val="3"/>
                <c:pt idx="0">
                  <c:v>26</c:v>
                </c:pt>
                <c:pt idx="1">
                  <c:v>30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788096"/>
        <c:axId val="81234560"/>
      </c:barChart>
      <c:catAx>
        <c:axId val="807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rgbClr val="1F497D">
                <a:lumMod val="50000"/>
              </a:srgbClr>
            </a:solidFill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81234560"/>
        <c:crosses val="autoZero"/>
        <c:auto val="1"/>
        <c:lblAlgn val="ctr"/>
        <c:lblOffset val="100"/>
        <c:noMultiLvlLbl val="0"/>
      </c:catAx>
      <c:valAx>
        <c:axId val="81234560"/>
        <c:scaling>
          <c:orientation val="minMax"/>
          <c:max val="3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ysClr val="window" lastClr="FFFFFF"/>
            </a:solidFill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80788096"/>
        <c:crosses val="autoZero"/>
        <c:crossBetween val="between"/>
        <c:majorUnit val="3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750057831801851E-2"/>
          <c:y val="0.16282202931318993"/>
          <c:w val="0.83653368328959177"/>
          <c:h val="0.7122079739278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Arkusz1!$I$5</c:f>
              <c:strCache>
                <c:ptCount val="1"/>
                <c:pt idx="0">
                  <c:v>ilość zawodników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chemeClr val="tx2">
                  <a:lumMod val="50000"/>
                  <a:alpha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 w="12700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tx2">
                    <a:lumMod val="50000"/>
                    <a:alpha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27000" h="10795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tx2">
                    <a:lumMod val="50000"/>
                    <a:alpha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 w="127000" h="107950"/>
              </a:sp3d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Arkusz1!$J$2:$L$2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Arkusz1!$J$5:$L$5</c:f>
              <c:numCache>
                <c:formatCode>General</c:formatCode>
                <c:ptCount val="3"/>
                <c:pt idx="0">
                  <c:v>70</c:v>
                </c:pt>
                <c:pt idx="1">
                  <c:v>104</c:v>
                </c:pt>
                <c:pt idx="2">
                  <c:v>118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845120"/>
        <c:axId val="183007104"/>
      </c:barChart>
      <c:catAx>
        <c:axId val="1518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rgbClr val="1F497D">
                <a:lumMod val="50000"/>
              </a:srgbClr>
            </a:solidFill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183007104"/>
        <c:crosses val="autoZero"/>
        <c:auto val="1"/>
        <c:lblAlgn val="ctr"/>
        <c:lblOffset val="100"/>
        <c:noMultiLvlLbl val="0"/>
      </c:catAx>
      <c:valAx>
        <c:axId val="183007104"/>
        <c:scaling>
          <c:orientation val="minMax"/>
          <c:max val="1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151845120"/>
        <c:crosses val="autoZero"/>
        <c:crossBetween val="between"/>
        <c:majorUnit val="1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DE3A-9E5E-4207-92B9-1FFC6EB6A8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6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oliniow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oliniow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oliniow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oliniow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2013-11-19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l.starczewski@insp.waw.p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4343400"/>
            <a:ext cx="7787208" cy="1975104"/>
          </a:xfrm>
        </p:spPr>
        <p:txBody>
          <a:bodyPr/>
          <a:lstStyle/>
          <a:p>
            <a:r>
              <a:rPr lang="pl-PL" dirty="0"/>
              <a:t>Michał Starczewski</a:t>
            </a:r>
            <a:br>
              <a:rPr lang="pl-PL" dirty="0"/>
            </a:br>
            <a:r>
              <a:rPr lang="pl-PL" sz="2800" cap="none" dirty="0" smtClean="0"/>
              <a:t>michal.starczewski@insp.waw.pl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19528"/>
              </p:ext>
            </p:extLst>
          </p:nvPr>
        </p:nvGraphicFramePr>
        <p:xfrm>
          <a:off x="899592" y="1628800"/>
          <a:ext cx="4932597" cy="187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6972120" imgH="2386080" progId="CorelDRAW.Graphic.14">
                  <p:embed/>
                </p:oleObj>
              </mc:Choice>
              <mc:Fallback>
                <p:oleObj r:id="rId3" imgW="6972120" imgH="2386080" progId="CorelDRAW.Graphic.14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628800"/>
                        <a:ext cx="4932597" cy="1871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1736"/>
            <a:ext cx="18288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Sprzęt V1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Wlasciciel\Desktop\DCIM\MŚ 2013\IMG_99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5"/>
          <a:stretch/>
        </p:blipFill>
        <p:spPr bwMode="auto">
          <a:xfrm>
            <a:off x="-1548680" y="1299526"/>
            <a:ext cx="11738794" cy="55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4000" b="1" dirty="0" smtClean="0">
                <a:solidFill>
                  <a:schemeClr val="tx1"/>
                </a:solidFill>
              </a:rPr>
              <a:t>PROCES KLASYFIKACJI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Składa się z dwóch etapów: medycznego i </a:t>
            </a:r>
            <a:r>
              <a:rPr lang="pl-PL" altLang="pl-PL" sz="2800" dirty="0" smtClean="0"/>
              <a:t>technicznego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Aby </a:t>
            </a:r>
            <a:r>
              <a:rPr lang="pl-PL" altLang="pl-PL" sz="2800" dirty="0" smtClean="0"/>
              <a:t>uzyskać klasę trzeba spełniać odpowiednie warunki np. uzyskać odpowiednią ilość punktów w czasie medycznego testu siły mięśniowej, ruchomości stawów i sprawności funkcjonalnej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Dosyć często, zdarza się że osoba pomimo widocznej niepełnosprawności jest „za zdrowa” do uprawiania kajakarstwa wyczynowego i nie może otrzymać żadnej </a:t>
            </a:r>
            <a:r>
              <a:rPr lang="pl-PL" altLang="pl-PL" sz="2800" dirty="0" smtClean="0"/>
              <a:t>klasy</a:t>
            </a:r>
            <a:endParaRPr lang="pl-PL" alt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9431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Users\Romek\Pictures\Kajaki Mtwa Polski 2013\DSC_0341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5125" cy="3644900"/>
          </a:xfrm>
          <a:noFill/>
        </p:spPr>
      </p:pic>
      <p:pic>
        <p:nvPicPr>
          <p:cNvPr id="11268" name="Picture 2" descr="C:\Users\Romek\Pictures\Kajaki MS Duisburg 2013 FOTO\DSC_96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924175"/>
            <a:ext cx="5873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iekt 1"/>
          <p:cNvGraphicFramePr>
            <a:graphicFrameLocks noChangeAspect="1"/>
          </p:cNvGraphicFramePr>
          <p:nvPr/>
        </p:nvGraphicFramePr>
        <p:xfrm>
          <a:off x="323850" y="6021388"/>
          <a:ext cx="1685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5" imgW="6972120" imgH="2386080" progId="CorelDRAW.Graphic.14">
                  <p:embed/>
                </p:oleObj>
              </mc:Choice>
              <mc:Fallback>
                <p:oleObj r:id="rId5" imgW="6972120" imgH="238608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021388"/>
                        <a:ext cx="16859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3200" dirty="0"/>
              <a:t>Klasy nie są przyznawane dożywotnio, od 2012 roku obowiązuje trzystopniowy system przyznawania statusu klas- po pierwszej klasyfikacji zawodnik otrzymuje klasę i jej status(„</a:t>
            </a:r>
            <a:r>
              <a:rPr lang="pl-PL" altLang="pl-PL" sz="3200" dirty="0" err="1"/>
              <a:t>new</a:t>
            </a:r>
            <a:r>
              <a:rPr lang="pl-PL" altLang="pl-PL" sz="3200" dirty="0"/>
              <a:t>”- nowa”), w kolejnych zawodach zawodnik może zostać poddany powtórnej klasyfikacji, a status może się zmienić na („</a:t>
            </a:r>
            <a:r>
              <a:rPr lang="pl-PL" altLang="pl-PL" sz="3200" dirty="0" err="1"/>
              <a:t>Review</a:t>
            </a:r>
            <a:r>
              <a:rPr lang="pl-PL" altLang="pl-PL" sz="3200" dirty="0"/>
              <a:t>- rewizja klasy”)- podczas tego procesu klasa zostaje potwierdzona lub zmieniona</a:t>
            </a:r>
          </a:p>
          <a:p>
            <a:pPr>
              <a:lnSpc>
                <a:spcPct val="90000"/>
              </a:lnSpc>
            </a:pPr>
            <a:r>
              <a:rPr lang="pl-PL" altLang="pl-PL" sz="3200" dirty="0"/>
              <a:t>Ostatni status jaki przysługuje zawodnikowi to („</a:t>
            </a:r>
            <a:r>
              <a:rPr lang="pl-PL" altLang="pl-PL" sz="3200" dirty="0" err="1"/>
              <a:t>Confirmed</a:t>
            </a:r>
            <a:r>
              <a:rPr lang="pl-PL" altLang="pl-PL" sz="3200" dirty="0"/>
              <a:t>- </a:t>
            </a:r>
            <a:r>
              <a:rPr lang="pl-PL" altLang="pl-PL" sz="3200" dirty="0" err="1"/>
              <a:t>potwiedzona</a:t>
            </a:r>
            <a:r>
              <a:rPr lang="pl-PL" altLang="pl-PL" sz="3200" dirty="0"/>
              <a:t>”)- choć nawet posiadanie takiej klasy nie oznacza, że zawodnik ma ją przyznaną na zawsze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72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Kluby uczestniczące w MP w Parakajakarstwie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596890"/>
              </p:ext>
            </p:extLst>
          </p:nvPr>
        </p:nvGraphicFramePr>
        <p:xfrm>
          <a:off x="899592" y="1916830"/>
          <a:ext cx="7185992" cy="421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026"/>
                <a:gridCol w="2862774"/>
                <a:gridCol w="2369192"/>
              </a:tblGrid>
              <a:tr h="674666">
                <a:tc>
                  <a:txBody>
                    <a:bodyPr/>
                    <a:lstStyle/>
                    <a:p>
                      <a:r>
                        <a:rPr lang="pl-PL" dirty="0" smtClean="0"/>
                        <a:t>Kluby</a:t>
                      </a:r>
                      <a:r>
                        <a:rPr lang="pl-PL" baseline="0" dirty="0" smtClean="0"/>
                        <a:t> zrzeszone w </a:t>
                      </a:r>
                      <a:r>
                        <a:rPr lang="pl-PL" baseline="0" dirty="0" err="1" smtClean="0"/>
                        <a:t>PZKaj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Kluby zajmujące się </a:t>
                      </a:r>
                      <a:r>
                        <a:rPr lang="pl-PL" dirty="0" err="1" smtClean="0"/>
                        <a:t>parakajakarstwem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Kluby „Integracyjne”</a:t>
                      </a:r>
                      <a:endParaRPr lang="pl-PL" dirty="0"/>
                    </a:p>
                  </a:txBody>
                  <a:tcPr/>
                </a:tc>
              </a:tr>
              <a:tr h="803174"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/>
                        <a:t>88</a:t>
                      </a:r>
                      <a:endParaRPr lang="pl-PL" sz="4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4400" b="1" dirty="0" smtClean="0"/>
                        <a:t>7</a:t>
                      </a:r>
                      <a:endParaRPr lang="pl-PL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="1" dirty="0" smtClean="0"/>
                        <a:t>2</a:t>
                      </a:r>
                      <a:endParaRPr lang="pl-PL" sz="4400" b="1" dirty="0"/>
                    </a:p>
                  </a:txBody>
                  <a:tcPr anchor="b"/>
                </a:tc>
              </a:tr>
              <a:tr h="390878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OTK Opole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OTK Opole</a:t>
                      </a:r>
                      <a:endParaRPr lang="pl-PL" dirty="0"/>
                    </a:p>
                  </a:txBody>
                  <a:tcPr/>
                </a:tc>
              </a:tr>
              <a:tr h="390878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Sokół Ostróda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Sokół Ostróda</a:t>
                      </a:r>
                      <a:endParaRPr lang="pl-PL" dirty="0"/>
                    </a:p>
                  </a:txBody>
                  <a:tcPr/>
                </a:tc>
              </a:tr>
              <a:tr h="39087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START Poznań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087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START</a:t>
                      </a:r>
                      <a:r>
                        <a:rPr lang="pl-PL" baseline="0" dirty="0" smtClean="0"/>
                        <a:t> Wrocław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087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START</a:t>
                      </a:r>
                      <a:r>
                        <a:rPr lang="pl-PL" baseline="0" dirty="0" smtClean="0"/>
                        <a:t> Zielona Góra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9087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IKS Warszawa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9087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TKS Kogeneracja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8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Rola trenera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Wlasciciel\Desktop\DCIM\MŚ 2013\IMG_9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t="14123"/>
          <a:stretch/>
        </p:blipFill>
        <p:spPr bwMode="auto">
          <a:xfrm>
            <a:off x="611560" y="1634290"/>
            <a:ext cx="8136904" cy="52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Możliwości rozwoju infrastruktury klubu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4294712"/>
          </a:xfrm>
        </p:spPr>
        <p:txBody>
          <a:bodyPr/>
          <a:lstStyle/>
          <a:p>
            <a:pPr marL="68580" indent="0">
              <a:buNone/>
            </a:pPr>
            <a:r>
              <a:rPr lang="pl-PL" dirty="0" smtClean="0"/>
              <a:t>Dofinansowanie:</a:t>
            </a:r>
          </a:p>
          <a:p>
            <a:r>
              <a:rPr lang="pl-PL" dirty="0" smtClean="0"/>
              <a:t>PFRON</a:t>
            </a:r>
          </a:p>
          <a:p>
            <a:r>
              <a:rPr lang="pl-PL" dirty="0" smtClean="0"/>
              <a:t>Ministerstwo Sportu</a:t>
            </a:r>
          </a:p>
          <a:p>
            <a:r>
              <a:rPr lang="pl-PL" dirty="0" smtClean="0"/>
              <a:t>Urząd Marszałkowski</a:t>
            </a:r>
          </a:p>
          <a:p>
            <a:r>
              <a:rPr lang="pl-PL" dirty="0" smtClean="0"/>
              <a:t>Urząd Gminy</a:t>
            </a:r>
          </a:p>
          <a:p>
            <a:r>
              <a:rPr lang="pl-PL" dirty="0" smtClean="0"/>
              <a:t>Urząd Miasta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44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formy uprawiania kajakarstwa niepełnosprawnych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3212976"/>
            <a:ext cx="7772400" cy="3142584"/>
          </a:xfrm>
        </p:spPr>
        <p:txBody>
          <a:bodyPr/>
          <a:lstStyle/>
          <a:p>
            <a:r>
              <a:rPr lang="pl-PL" dirty="0" smtClean="0"/>
              <a:t>Olimpiady Specjalne Polska</a:t>
            </a:r>
          </a:p>
          <a:p>
            <a:r>
              <a:rPr lang="pl-PL" dirty="0" smtClean="0"/>
              <a:t>Kajakarstwo osób niewidomych i niedowidzących CROSS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0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Dziękuję za uwagę i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 smtClean="0"/>
              <a:t>Zapraszam do polubienia na </a:t>
            </a:r>
            <a:r>
              <a:rPr lang="pl-PL" dirty="0" err="1" smtClean="0"/>
              <a:t>faecebook</a:t>
            </a:r>
            <a:endParaRPr lang="pl-PL" dirty="0" smtClean="0"/>
          </a:p>
          <a:p>
            <a:pPr marL="68580" indent="0">
              <a:buNone/>
            </a:pPr>
            <a:r>
              <a:rPr lang="pl-PL" dirty="0" err="1" smtClean="0"/>
              <a:t>Paracanoe</a:t>
            </a:r>
            <a:r>
              <a:rPr lang="pl-PL" dirty="0" smtClean="0"/>
              <a:t> team of </a:t>
            </a:r>
            <a:r>
              <a:rPr lang="pl-PL" dirty="0" err="1" smtClean="0"/>
              <a:t>poland</a:t>
            </a:r>
            <a:endParaRPr lang="pl-PL" dirty="0" smtClean="0"/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 smtClean="0">
                <a:hlinkClick r:id="rId2"/>
              </a:rPr>
              <a:t>Michal.starczewski@insp.waw.pl</a:t>
            </a:r>
            <a:endParaRPr lang="pl-PL" dirty="0" smtClean="0"/>
          </a:p>
          <a:p>
            <a:pPr marL="68580" indent="0">
              <a:buNone/>
            </a:pPr>
            <a:r>
              <a:rPr lang="pl-PL" dirty="0" smtClean="0"/>
              <a:t>607132496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62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Wlasciciel\Desktop\parakajakarstwo\parakaj te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0773"/>
            <a:ext cx="8352928" cy="55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lasciciel\Desktop\DCIM\MŚ 2013\IMG_98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t="26197" r="25937" b="8652"/>
          <a:stretch/>
        </p:blipFill>
        <p:spPr bwMode="auto">
          <a:xfrm>
            <a:off x="0" y="0"/>
            <a:ext cx="9144000" cy="68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975104"/>
          </a:xfrm>
        </p:spPr>
        <p:txBody>
          <a:bodyPr/>
          <a:lstStyle/>
          <a:p>
            <a:pPr algn="ctr"/>
            <a:r>
              <a:rPr lang="pl-PL" sz="7200" dirty="0" smtClean="0">
                <a:solidFill>
                  <a:schemeClr val="tx1"/>
                </a:solidFill>
              </a:rPr>
              <a:t>Parakajakarstwo</a:t>
            </a:r>
            <a:r>
              <a:rPr lang="pl-PL" sz="6000" dirty="0" smtClean="0">
                <a:solidFill>
                  <a:schemeClr val="tx1"/>
                </a:solidFill>
              </a:rPr>
              <a:t> nowe możliwości</a:t>
            </a:r>
            <a:endParaRPr lang="pl-PL" sz="6000" dirty="0">
              <a:solidFill>
                <a:schemeClr val="tx1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612560" y="1556792"/>
            <a:ext cx="7772400" cy="150876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9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parakajakarstwa na świecie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71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84819264"/>
              </p:ext>
            </p:extLst>
          </p:nvPr>
        </p:nvGraphicFramePr>
        <p:xfrm>
          <a:off x="899592" y="404814"/>
          <a:ext cx="7704856" cy="465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C:\Documents and Settings\Malgosia\Pulpit\romek\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661248"/>
            <a:ext cx="1944216" cy="500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5" name="Picture 7" descr="C:\Documents and Settings\Malgosia\Pulpit\romek\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373216"/>
            <a:ext cx="1728192" cy="1190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6" name="Picture 8" descr="C:\Documents and Settings\Malgosia\Pulpit\romek\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589240"/>
            <a:ext cx="1728192" cy="6501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547813" y="404813"/>
            <a:ext cx="5903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altLang="pl-PL" b="1">
                <a:solidFill>
                  <a:schemeClr val="bg1"/>
                </a:solidFill>
                <a:cs typeface="Times New Roman" pitchFamily="18" charset="0"/>
              </a:rPr>
              <a:t>Liczba państw uczestniczących  w  Mistrzostwach Świata 2011, 2012 i 2013</a:t>
            </a:r>
          </a:p>
        </p:txBody>
      </p:sp>
    </p:spTree>
    <p:extLst>
      <p:ext uri="{BB962C8B-B14F-4D97-AF65-F5344CB8AC3E}">
        <p14:creationId xmlns:p14="http://schemas.microsoft.com/office/powerpoint/2010/main" val="801651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Malgosia\Pulpit\romek\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661248"/>
            <a:ext cx="1944216" cy="500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softEdge">
            <a:bevelT/>
          </a:sp3d>
        </p:spPr>
      </p:pic>
      <p:pic>
        <p:nvPicPr>
          <p:cNvPr id="3" name="Picture 7" descr="C:\Documents and Settings\Malgosia\Pulpit\romek\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73216"/>
            <a:ext cx="1728192" cy="1190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softEdge">
            <a:bevelT/>
          </a:sp3d>
        </p:spPr>
      </p:pic>
      <p:pic>
        <p:nvPicPr>
          <p:cNvPr id="4" name="Picture 8" descr="C:\Documents and Settings\Malgosia\Pulpit\romek\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589240"/>
            <a:ext cx="1728192" cy="6501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softEdge">
            <a:bevelT/>
          </a:sp3d>
        </p:spPr>
      </p:pic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4285764929"/>
              </p:ext>
            </p:extLst>
          </p:nvPr>
        </p:nvGraphicFramePr>
        <p:xfrm>
          <a:off x="755576" y="188640"/>
          <a:ext cx="7776863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1619250" y="404813"/>
            <a:ext cx="6337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Liczba startujących zawodników w  Mistrzostwach Świata 2011, 2012 i 2013</a:t>
            </a:r>
          </a:p>
        </p:txBody>
      </p:sp>
    </p:spTree>
    <p:extLst>
      <p:ext uri="{BB962C8B-B14F-4D97-AF65-F5344CB8AC3E}">
        <p14:creationId xmlns:p14="http://schemas.microsoft.com/office/powerpoint/2010/main" val="14078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algosia\Pulpit\romek\medal brązowy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0" y="4077072"/>
            <a:ext cx="1008000" cy="1008000"/>
          </a:xfrm>
          <a:prstGeom prst="ellipse">
            <a:avLst/>
          </a:prstGeom>
          <a:ln w="38100" cap="rnd">
            <a:solidFill>
              <a:schemeClr val="bg2">
                <a:lumMod val="50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Documents and Settings\Malgosia\Pulpit\romek\medal srebrny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0" y="1988840"/>
            <a:ext cx="1008000" cy="1008000"/>
          </a:xfrm>
          <a:prstGeom prst="ellipse">
            <a:avLst/>
          </a:prstGeom>
          <a:ln w="38100" cap="rnd">
            <a:solidFill>
              <a:schemeClr val="bg1">
                <a:lumMod val="65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C:\Documents and Settings\Malgosia\Pulpit\romek\medal brązowy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168" y="3069072"/>
            <a:ext cx="1008000" cy="1008000"/>
          </a:xfrm>
          <a:prstGeom prst="ellipse">
            <a:avLst/>
          </a:prstGeom>
          <a:ln w="38100" cap="rnd">
            <a:solidFill>
              <a:schemeClr val="bg2">
                <a:lumMod val="50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 descr="C:\Documents and Settings\Malgosia\Pulpit\romek\medal brązowy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149080"/>
            <a:ext cx="1008000" cy="1008000"/>
          </a:xfrm>
          <a:prstGeom prst="ellipse">
            <a:avLst/>
          </a:prstGeom>
          <a:ln w="38100" cap="rnd">
            <a:solidFill>
              <a:schemeClr val="bg2">
                <a:lumMod val="50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 descr="C:\Documents and Settings\Malgosia\Pulpit\romek\medal srebrny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0" y="2996952"/>
            <a:ext cx="1008000" cy="1008000"/>
          </a:xfrm>
          <a:prstGeom prst="ellipse">
            <a:avLst/>
          </a:prstGeom>
          <a:ln w="38100" cap="rnd">
            <a:solidFill>
              <a:schemeClr val="bg1">
                <a:lumMod val="65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 descr="C:\Documents and Settings\Malgosia\Pulpit\romek\medal srebrny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920" y="1916832"/>
            <a:ext cx="1008000" cy="1008000"/>
          </a:xfrm>
          <a:prstGeom prst="ellipse">
            <a:avLst/>
          </a:prstGeom>
          <a:ln w="38100" cap="rnd">
            <a:solidFill>
              <a:schemeClr val="bg1">
                <a:lumMod val="65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" descr="C:\Documents and Settings\Malgosia\Pulpit\romek\medal srebrny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1008000" cy="1008000"/>
          </a:xfrm>
          <a:prstGeom prst="ellipse">
            <a:avLst/>
          </a:prstGeom>
          <a:ln w="38100" cap="rnd">
            <a:solidFill>
              <a:schemeClr val="bg1">
                <a:lumMod val="65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 descr="C:\Documents and Settings\Malgosia\Pulpit\romek\medal brązowy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00" y="4077072"/>
            <a:ext cx="1008000" cy="1008000"/>
          </a:xfrm>
          <a:prstGeom prst="ellipse">
            <a:avLst/>
          </a:prstGeom>
          <a:ln w="38100" cap="rnd">
            <a:solidFill>
              <a:schemeClr val="bg2">
                <a:lumMod val="50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5" descr="C:\Documents and Settings\Malgosia\Pulpit\romek\medal srebrny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00" y="2996952"/>
            <a:ext cx="1008000" cy="1008000"/>
          </a:xfrm>
          <a:prstGeom prst="ellipse">
            <a:avLst/>
          </a:prstGeom>
          <a:ln w="38100" cap="rnd">
            <a:solidFill>
              <a:schemeClr val="bg1">
                <a:lumMod val="65000"/>
                <a:alpha val="4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Documents and Settings\Malgosia\Pulpit\romek\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0" y="5733256"/>
            <a:ext cx="1944216" cy="500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cxnSp>
        <p:nvCxnSpPr>
          <p:cNvPr id="17" name="Łącznik prosty 16"/>
          <p:cNvCxnSpPr/>
          <p:nvPr/>
        </p:nvCxnSpPr>
        <p:spPr>
          <a:xfrm>
            <a:off x="2483768" y="1124744"/>
            <a:ext cx="0" cy="5112568"/>
          </a:xfrm>
          <a:prstGeom prst="line">
            <a:avLst/>
          </a:prstGeom>
          <a:ln w="6032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plastic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4499992" y="1198836"/>
            <a:ext cx="0" cy="5112568"/>
          </a:xfrm>
          <a:prstGeom prst="line">
            <a:avLst/>
          </a:prstGeom>
          <a:ln w="6032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plastic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Documents and Settings\Malgosia\Pulpit\romek\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2288" y="5517232"/>
            <a:ext cx="1728192" cy="111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1032" name="Picture 8" descr="C:\Documents and Settings\Malgosia\Pulpit\romek\2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528" y="5661248"/>
            <a:ext cx="1728192" cy="6501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cxnSp>
        <p:nvCxnSpPr>
          <p:cNvPr id="21" name="Łącznik prosty 20"/>
          <p:cNvCxnSpPr/>
          <p:nvPr/>
        </p:nvCxnSpPr>
        <p:spPr>
          <a:xfrm flipH="1">
            <a:off x="179388" y="5373216"/>
            <a:ext cx="7272808" cy="0"/>
          </a:xfrm>
          <a:prstGeom prst="line">
            <a:avLst/>
          </a:prstGeom>
          <a:ln w="6032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plastic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Documents and Settings\Malgosia\Pulpit\romek\flaga polski 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ole tekstowe 27"/>
          <p:cNvSpPr txBox="1"/>
          <p:nvPr/>
        </p:nvSpPr>
        <p:spPr>
          <a:xfrm>
            <a:off x="179388" y="107157"/>
            <a:ext cx="71294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Medale zdobyte przez reprezentację Polski</a:t>
            </a:r>
          </a:p>
        </p:txBody>
      </p:sp>
    </p:spTree>
    <p:extLst>
      <p:ext uri="{BB962C8B-B14F-4D97-AF65-F5344CB8AC3E}">
        <p14:creationId xmlns:p14="http://schemas.microsoft.com/office/powerpoint/2010/main" val="215452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Malgosia\Pulpit\romek\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276785"/>
            <a:ext cx="1800200" cy="15760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</p:pic>
      <p:pic>
        <p:nvPicPr>
          <p:cNvPr id="5" name="Picture 8" descr="C:\Documents and Settings\Malgosia\Pulpit\romek\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0328" y="5671245"/>
            <a:ext cx="2139114" cy="9401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softEdge">
            <a:bevelT/>
          </a:sp3d>
        </p:spPr>
      </p:pic>
      <p:pic>
        <p:nvPicPr>
          <p:cNvPr id="206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979149"/>
            <a:ext cx="2124149" cy="5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09032"/>
              </p:ext>
            </p:extLst>
          </p:nvPr>
        </p:nvGraphicFramePr>
        <p:xfrm>
          <a:off x="395536" y="980728"/>
          <a:ext cx="8496945" cy="4104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159"/>
                <a:gridCol w="1242463"/>
                <a:gridCol w="1181398"/>
                <a:gridCol w="1269331"/>
                <a:gridCol w="1038913"/>
                <a:gridCol w="1154530"/>
                <a:gridCol w="1213151"/>
              </a:tblGrid>
              <a:tr h="37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Szeged 2011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Poznań 2012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Duisburg 2013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miejsce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czas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różnica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czas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różnica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czas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różnica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43.294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43.259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38.891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45.166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1.872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44.299</a:t>
                      </a:r>
                      <a:endParaRPr lang="pl-P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1.299</a:t>
                      </a:r>
                      <a:endParaRPr lang="pl-P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39.505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0.614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45.898</a:t>
                      </a:r>
                      <a:endParaRPr lang="pl-P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2.604</a:t>
                      </a:r>
                      <a:endParaRPr lang="pl-P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44.695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1.436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39.840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0.949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46.192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2.898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45.159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1.900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40.292</a:t>
                      </a:r>
                      <a:endParaRPr lang="pl-P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1.401</a:t>
                      </a:r>
                      <a:endParaRPr lang="pl-P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46.582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3.288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45.743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2.484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40.385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1.494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48.190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4.896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46.575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3.316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40.618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2.727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49.270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5.976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46.767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3.508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40.757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1.866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51.178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7.884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47.971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4.712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40.761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1.870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51.250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7.956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55.831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12.572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40.886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1.995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91580" y="27154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Wyniki wyścigów finałowych K1 LTA mężczyzn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01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9222CC-D872-4E63-B5D9-5C775419FD67}" type="slidenum">
              <a:rPr lang="pl-PL" altLang="pl-PL" smtClean="0"/>
              <a:pPr eaLnBrk="1" hangingPunct="1"/>
              <a:t>8</a:t>
            </a:fld>
            <a:endParaRPr lang="pl-PL" altLang="pl-PL" smtClean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000" dirty="0" smtClean="0"/>
              <a:t>W ramach Mistrzostw Świata rozgrywany jest sprint 200m: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000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sz="2000" dirty="0" smtClean="0"/>
              <a:t>Mężczyźni:			Kobiety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2000" dirty="0" smtClean="0"/>
              <a:t>K1: LTA, TA, A		K1: LTA, TA, 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2000" dirty="0" smtClean="0"/>
              <a:t>V1: LTA, TA, A 		V1: LTA, TA,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000" dirty="0" smtClean="0"/>
              <a:t>Łącznie 12 wyścigów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000" dirty="0" smtClean="0"/>
              <a:t>Każdy rodzaj wyścigu jest otwarty dla wszystkich trzech klas (LTA, TA, A). Aby uzyskać tytuł mistrzowski wymagany jest start w każdym wyścigu minimum sześciu zawodników reprezentacji narodowych w każdej klasie. Każdy kraj ma prawo wystawienia jednego zawodnika w każdej konkurencji i klasie.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000" dirty="0" smtClean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905000" y="685800"/>
            <a:ext cx="4606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altLang="pl-PL" sz="4400">
                <a:solidFill>
                  <a:schemeClr val="tx2"/>
                </a:solidFill>
              </a:rPr>
              <a:t>Mistrzostwa Świata</a:t>
            </a:r>
          </a:p>
        </p:txBody>
      </p:sp>
    </p:spTree>
    <p:extLst>
      <p:ext uri="{BB962C8B-B14F-4D97-AF65-F5344CB8AC3E}">
        <p14:creationId xmlns:p14="http://schemas.microsoft.com/office/powerpoint/2010/main" val="34112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Sprzęt K1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Wlasciciel\Desktop\DCIM\MŚ 2013\IMG_98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/>
          <a:stretch/>
        </p:blipFill>
        <p:spPr bwMode="auto">
          <a:xfrm>
            <a:off x="227052" y="1772816"/>
            <a:ext cx="8916948" cy="50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ojekt domyślny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jekt domyślny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ojekt domyślny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1071</TotalTime>
  <Words>365</Words>
  <Application>Microsoft Office PowerPoint</Application>
  <PresentationFormat>Pokaz na ekranie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Metro</vt:lpstr>
      <vt:lpstr>CorelDRAW.Graphic.14</vt:lpstr>
      <vt:lpstr>Michał Starczewski michal.starczewski@insp.waw.pl </vt:lpstr>
      <vt:lpstr>Parakajakarstwo nowe możliwości</vt:lpstr>
      <vt:lpstr>Rozwój parakajakarstwa na świecie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Sprzęt K1</vt:lpstr>
      <vt:lpstr>Sprzęt V1</vt:lpstr>
      <vt:lpstr>PROCES KLASYFIKACJI </vt:lpstr>
      <vt:lpstr>Prezentacja programu PowerPoint</vt:lpstr>
      <vt:lpstr>Prezentacja programu PowerPoint</vt:lpstr>
      <vt:lpstr>Kluby uczestniczące w MP w Parakajakarstwie</vt:lpstr>
      <vt:lpstr>Rola trenera</vt:lpstr>
      <vt:lpstr>Możliwości rozwoju infrastruktury klubu</vt:lpstr>
      <vt:lpstr>Inne formy uprawiania kajakarstwa niepełnosprawnych</vt:lpstr>
      <vt:lpstr>Pytania?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Michał Starczewski michalstarczewski1@gmail.com </dc:title>
  <dc:creator>Admin</dc:creator>
  <cp:lastModifiedBy>Wlasciciel</cp:lastModifiedBy>
  <cp:revision>17</cp:revision>
  <dcterms:created xsi:type="dcterms:W3CDTF">2013-11-19T18:45:15Z</dcterms:created>
  <dcterms:modified xsi:type="dcterms:W3CDTF">2013-11-20T12:47:04Z</dcterms:modified>
</cp:coreProperties>
</file>